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256" r:id="rId3"/>
    <p:sldId id="277" r:id="rId4"/>
    <p:sldId id="286" r:id="rId5"/>
    <p:sldId id="285" r:id="rId6"/>
    <p:sldId id="300" r:id="rId7"/>
    <p:sldId id="259" r:id="rId8"/>
    <p:sldId id="301" r:id="rId9"/>
    <p:sldId id="302" r:id="rId10"/>
    <p:sldId id="303" r:id="rId11"/>
    <p:sldId id="283" r:id="rId12"/>
    <p:sldId id="305" r:id="rId13"/>
    <p:sldId id="306" r:id="rId14"/>
    <p:sldId id="284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C84B-212A-4C11-AE75-74DF9A095D9F}" type="datetimeFigureOut">
              <a:rPr lang="ko-KR" altLang="en-US" smtClean="0"/>
              <a:t>2017-12-19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DFA2-FEB1-4548-988D-DB327FA2D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3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00830" y="0"/>
            <a:ext cx="93972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4"/>
          <p:cNvGrpSpPr/>
          <p:nvPr/>
        </p:nvGrpSpPr>
        <p:grpSpPr>
          <a:xfrm>
            <a:off x="4171" y="316930"/>
            <a:ext cx="2199880" cy="2530240"/>
            <a:chOff x="760367" y="2308676"/>
            <a:chExt cx="2321767" cy="2921159"/>
          </a:xfrm>
        </p:grpSpPr>
        <p:sp>
          <p:nvSpPr>
            <p:cNvPr id="7" name="타원 8"/>
            <p:cNvSpPr/>
            <p:nvPr/>
          </p:nvSpPr>
          <p:spPr>
            <a:xfrm>
              <a:off x="875369" y="2753313"/>
              <a:ext cx="2143061" cy="247652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367" y="2308676"/>
              <a:ext cx="2321767" cy="532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  <a:cs typeface="Rockwell"/>
                </a:rPr>
                <a:t>1.Jakoko </a:t>
              </a:r>
              <a:endPara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  <a:cs typeface="Rockwel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8379" y="2879124"/>
              <a:ext cx="18060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Hyunjoo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Rino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Heejae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0" name="그룹 15"/>
          <p:cNvGrpSpPr/>
          <p:nvPr/>
        </p:nvGrpSpPr>
        <p:grpSpPr>
          <a:xfrm>
            <a:off x="2716249" y="687040"/>
            <a:ext cx="2041689" cy="2448764"/>
            <a:chOff x="1545335" y="2925523"/>
            <a:chExt cx="2327900" cy="2827094"/>
          </a:xfrm>
        </p:grpSpPr>
        <p:sp>
          <p:nvSpPr>
            <p:cNvPr id="11" name="타원 22"/>
            <p:cNvSpPr/>
            <p:nvPr/>
          </p:nvSpPr>
          <p:spPr>
            <a:xfrm>
              <a:off x="1545335" y="2925523"/>
              <a:ext cx="2327900" cy="24972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3577" y="3074961"/>
              <a:ext cx="186310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Yonglong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Hyun Gee</a:t>
              </a: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Alice</a:t>
              </a: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Sienna</a:t>
              </a: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3" name="그룹 9"/>
          <p:cNvGrpSpPr/>
          <p:nvPr/>
        </p:nvGrpSpPr>
        <p:grpSpPr>
          <a:xfrm>
            <a:off x="5417894" y="662713"/>
            <a:ext cx="2154068" cy="2217623"/>
            <a:chOff x="4436604" y="2728776"/>
            <a:chExt cx="2456033" cy="2560243"/>
          </a:xfrm>
        </p:grpSpPr>
        <p:sp>
          <p:nvSpPr>
            <p:cNvPr id="14" name="타원 10"/>
            <p:cNvSpPr/>
            <p:nvPr/>
          </p:nvSpPr>
          <p:spPr>
            <a:xfrm>
              <a:off x="4436604" y="2728776"/>
              <a:ext cx="2456033" cy="25602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0368" y="2834596"/>
              <a:ext cx="18631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Jisun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Yeyoung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Naeun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Nanako</a:t>
              </a: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6" name="그룹 5"/>
          <p:cNvGrpSpPr/>
          <p:nvPr/>
        </p:nvGrpSpPr>
        <p:grpSpPr>
          <a:xfrm>
            <a:off x="68622" y="4215950"/>
            <a:ext cx="1921087" cy="2108583"/>
            <a:chOff x="6613227" y="2770342"/>
            <a:chExt cx="2047137" cy="2149567"/>
          </a:xfrm>
        </p:grpSpPr>
        <p:sp>
          <p:nvSpPr>
            <p:cNvPr id="17" name="타원 84"/>
            <p:cNvSpPr/>
            <p:nvPr/>
          </p:nvSpPr>
          <p:spPr>
            <a:xfrm>
              <a:off x="6613227" y="2770342"/>
              <a:ext cx="2047137" cy="2149567"/>
            </a:xfrm>
            <a:prstGeom prst="ellipse">
              <a:avLst/>
            </a:prstGeom>
            <a:solidFill>
              <a:schemeClr val="tx2">
                <a:alpha val="4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4054" y="2870876"/>
              <a:ext cx="1863101" cy="20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Yonghwan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Dahye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Youngeun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Sunny</a:t>
              </a: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9" name="그룹 91"/>
          <p:cNvGrpSpPr/>
          <p:nvPr/>
        </p:nvGrpSpPr>
        <p:grpSpPr>
          <a:xfrm>
            <a:off x="2820521" y="4215948"/>
            <a:ext cx="2048397" cy="2122363"/>
            <a:chOff x="2776781" y="2770341"/>
            <a:chExt cx="2048699" cy="2082635"/>
          </a:xfrm>
        </p:grpSpPr>
        <p:sp>
          <p:nvSpPr>
            <p:cNvPr id="20" name="타원 92"/>
            <p:cNvSpPr/>
            <p:nvPr/>
          </p:nvSpPr>
          <p:spPr>
            <a:xfrm>
              <a:off x="2776781" y="2770341"/>
              <a:ext cx="2048699" cy="208263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1623" y="2851871"/>
              <a:ext cx="1863101" cy="164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Seungyeon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Hellena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Jimin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Ji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 Su</a:t>
              </a:r>
            </a:p>
          </p:txBody>
        </p:sp>
      </p:grpSp>
      <p:grpSp>
        <p:nvGrpSpPr>
          <p:cNvPr id="22" name="그룹 95"/>
          <p:cNvGrpSpPr/>
          <p:nvPr/>
        </p:nvGrpSpPr>
        <p:grpSpPr>
          <a:xfrm>
            <a:off x="5565177" y="4215945"/>
            <a:ext cx="2029581" cy="2108581"/>
            <a:chOff x="927221" y="2770341"/>
            <a:chExt cx="2076310" cy="2039784"/>
          </a:xfrm>
        </p:grpSpPr>
        <p:sp>
          <p:nvSpPr>
            <p:cNvPr id="23" name="타원 96"/>
            <p:cNvSpPr/>
            <p:nvPr/>
          </p:nvSpPr>
          <p:spPr>
            <a:xfrm>
              <a:off x="927221" y="2770341"/>
              <a:ext cx="2076310" cy="2039784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ea typeface="나눔바른고딕" panose="020B0603020101020101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9678" y="2814049"/>
              <a:ext cx="1700159" cy="193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a typeface="나눔바른고딕" panose="020B0603020101020101" pitchFamily="50" charset="-127"/>
                </a:rPr>
                <a:t>Jin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Soobin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Ye </a:t>
              </a:r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Jin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24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ea typeface="나눔바른고딕" panose="020B0603020101020101" pitchFamily="50" charset="-127"/>
                </a:rPr>
                <a:t>JooYun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14889" y="298034"/>
            <a:ext cx="204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00"/>
                </a:solidFill>
                <a:ea typeface="나눔바른고딕" panose="020B0603020101020101" pitchFamily="50" charset="-127"/>
                <a:cs typeface="Rockwell"/>
              </a:rPr>
              <a:t>2. Cola Jelly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0000"/>
              </a:solidFill>
              <a:ea typeface="나눔바른고딕" panose="020B0603020101020101" pitchFamily="50" charset="-127"/>
              <a:cs typeface="Rockwel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5346" y="313941"/>
            <a:ext cx="232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Rockwell"/>
              </a:rPr>
              <a:t>3. Snowflake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0000"/>
              </a:solidFill>
              <a:ea typeface="나눔바른고딕" panose="020B0603020101020101" pitchFamily="50" charset="-127"/>
              <a:cs typeface="Rockwel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28035" y="3793156"/>
            <a:ext cx="241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4. </a:t>
            </a:r>
            <a:r>
              <a:rPr lang="fi-FI" sz="2400" b="1" dirty="0" err="1"/>
              <a:t>Rilakkuma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a typeface="나눔바른고딕" panose="020B060302010102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3284" y="3779998"/>
            <a:ext cx="161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00"/>
                </a:solidFill>
                <a:ea typeface="나눔바른고딕" panose="020B0603020101020101" pitchFamily="50" charset="-127"/>
                <a:cs typeface="Rockwell"/>
              </a:rPr>
              <a:t>5. ING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0000"/>
              </a:solidFill>
              <a:ea typeface="나눔바른고딕" panose="020B0603020101020101" pitchFamily="50" charset="-127"/>
              <a:cs typeface="Rockwel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4092" y="3779998"/>
            <a:ext cx="275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00"/>
                </a:solidFill>
                <a:ea typeface="나눔바른고딕" panose="020B0603020101020101" pitchFamily="50" charset="-127"/>
              </a:rPr>
              <a:t>6. TGIF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0000"/>
              </a:solidFill>
              <a:ea typeface="나눔바른고딕" panose="020B0603020101020101" pitchFamily="50" charset="-127"/>
            </a:endParaRPr>
          </a:p>
        </p:txBody>
      </p:sp>
      <p:pic>
        <p:nvPicPr>
          <p:cNvPr id="1026" name="Picture 2" descr="teacher picture에 대한 이미지 검색결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24" y="2322819"/>
            <a:ext cx="1138275" cy="24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6" descr="whiteboard picture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6" name="Picture 12" descr="whiteboard picture에 대한 이미지 검색결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89" y="1852091"/>
            <a:ext cx="1065390" cy="31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아래쪽 화살표 32"/>
          <p:cNvSpPr/>
          <p:nvPr/>
        </p:nvSpPr>
        <p:spPr>
          <a:xfrm>
            <a:off x="8393279" y="1091267"/>
            <a:ext cx="395609" cy="7991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121548" y="577401"/>
            <a:ext cx="1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Front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157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38" y="177325"/>
            <a:ext cx="7556313" cy="1116106"/>
          </a:xfrm>
        </p:spPr>
        <p:txBody>
          <a:bodyPr/>
          <a:lstStyle/>
          <a:p>
            <a:r>
              <a:rPr lang="en-US" b="1" dirty="0"/>
              <a:t>Task 3. Make an 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70" y="1094876"/>
            <a:ext cx="8799030" cy="1676034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tx1"/>
                </a:solidFill>
              </a:rPr>
              <a:t>  Organize ideas on the ‘PLOT’ sheet 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Compare with the example synopsis</a:t>
            </a:r>
          </a:p>
        </p:txBody>
      </p:sp>
      <p:pic>
        <p:nvPicPr>
          <p:cNvPr id="4" name="그림 3" descr="synopsis organizer에 대한 이미지 검색결과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46" y="2590801"/>
            <a:ext cx="6053096" cy="4087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5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1732">
            <a:off x="3705222" y="429231"/>
            <a:ext cx="2044700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7712">
            <a:off x="5714509" y="3875960"/>
            <a:ext cx="2044700" cy="204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1732">
            <a:off x="5943094" y="1358419"/>
            <a:ext cx="2044700" cy="204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4" y="2804695"/>
            <a:ext cx="4914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38" y="177325"/>
            <a:ext cx="7556313" cy="1116106"/>
          </a:xfrm>
        </p:spPr>
        <p:txBody>
          <a:bodyPr/>
          <a:lstStyle/>
          <a:p>
            <a:r>
              <a:rPr lang="en-US" b="1" dirty="0"/>
              <a:t>Task 4. Write a movie synopsis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70" y="1094875"/>
            <a:ext cx="8799030" cy="2458999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tx1"/>
                </a:solidFill>
              </a:rPr>
              <a:t>  Write the first draft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Take a self-assessment with the checklist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그림 4" descr="story map에 대한 이미지 검색결과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/>
          <a:stretch/>
        </p:blipFill>
        <p:spPr bwMode="auto">
          <a:xfrm>
            <a:off x="1352730" y="2819943"/>
            <a:ext cx="6237128" cy="3913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4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38" y="177325"/>
            <a:ext cx="7556313" cy="1116106"/>
          </a:xfrm>
        </p:spPr>
        <p:txBody>
          <a:bodyPr/>
          <a:lstStyle/>
          <a:p>
            <a:r>
              <a:rPr lang="en-US" b="1" dirty="0"/>
              <a:t>Task 4. Write a movie synopsis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70" y="1094875"/>
            <a:ext cx="8799030" cy="2458999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tx1"/>
                </a:solidFill>
              </a:rPr>
              <a:t>  Write a movie synopsis 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Design your synopsis poster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movie synopsis에 대한 이미지 검색결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9" y="3186546"/>
            <a:ext cx="4046921" cy="3255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movie synopsis 에 대한 이미지 검색결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3168900"/>
            <a:ext cx="4030766" cy="3290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415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21" y="220858"/>
            <a:ext cx="7556313" cy="1116106"/>
          </a:xfrm>
        </p:spPr>
        <p:txBody>
          <a:bodyPr/>
          <a:lstStyle/>
          <a:p>
            <a:r>
              <a:rPr lang="en-US" b="1" dirty="0"/>
              <a:t>Task 5. Peer Revision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053" y="2286001"/>
            <a:ext cx="8650647" cy="353319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</a:rPr>
              <a:t> Each group reads other synopses and writes a reader response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948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21" y="248569"/>
            <a:ext cx="7556313" cy="1116106"/>
          </a:xfrm>
        </p:spPr>
        <p:txBody>
          <a:bodyPr/>
          <a:lstStyle/>
          <a:p>
            <a:r>
              <a:rPr lang="en-US" b="1" dirty="0"/>
              <a:t>Task 6. Award ceremony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8" y="2286001"/>
            <a:ext cx="8945947" cy="353319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</a:rPr>
              <a:t> According to the scores of responses,              we will decide the final winner !!!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384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434" y="248267"/>
            <a:ext cx="8906009" cy="1817340"/>
          </a:xfrm>
        </p:spPr>
        <p:txBody>
          <a:bodyPr/>
          <a:lstStyle/>
          <a:p>
            <a:r>
              <a:rPr lang="en-US" b="1" dirty="0"/>
              <a:t>Thank you very much  </a:t>
            </a:r>
            <a:br>
              <a:rPr lang="en-US" b="1" dirty="0"/>
            </a:br>
            <a:r>
              <a:rPr lang="en-US" b="1" dirty="0"/>
              <a:t>     </a:t>
            </a:r>
            <a:br>
              <a:rPr lang="en-US" b="1" dirty="0"/>
            </a:br>
            <a:r>
              <a:rPr lang="en-US" b="1" dirty="0"/>
              <a:t>You did an excellent job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41" y="2396837"/>
            <a:ext cx="5930895" cy="40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36" y="4624668"/>
            <a:ext cx="6594764" cy="933450"/>
          </a:xfrm>
        </p:spPr>
        <p:txBody>
          <a:bodyPr>
            <a:noAutofit/>
          </a:bodyPr>
          <a:lstStyle/>
          <a:p>
            <a:r>
              <a:rPr lang="en-US" sz="4000" dirty="0"/>
              <a:t>Theme: Dating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611908"/>
            <a:ext cx="4038600" cy="748553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Week 5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-141757" y="1288426"/>
            <a:ext cx="9413660" cy="22937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Narrative</a:t>
            </a:r>
          </a:p>
          <a:p>
            <a:pPr algn="ctr"/>
            <a:r>
              <a:rPr lang="en-US" altLang="ko-KR" sz="6600" b="1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writing</a:t>
            </a:r>
            <a:endParaRPr lang="ko-KR" altLang="en-US" sz="6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Abadi MT Condensed Extra Bold"/>
              <a:ea typeface="나눔바른고딕" panose="020B0603020101020101" pitchFamily="50" charset="-127"/>
              <a:cs typeface="Abadi MT Condensed Extra Bold"/>
            </a:endParaRPr>
          </a:p>
        </p:txBody>
      </p:sp>
      <p:pic>
        <p:nvPicPr>
          <p:cNvPr id="6" name="Picture 4" descr="숙명 눈송이에 대한 이미지 검색결과">
            <a:extLst>
              <a:ext uri="{FF2B5EF4-FFF2-40B4-BE49-F238E27FC236}">
                <a16:creationId xmlns:a16="http://schemas.microsoft.com/office/drawing/2014/main" id="{0D94DB7F-C165-4C04-9C89-00AE3918B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2" y="4444858"/>
            <a:ext cx="1787044" cy="23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1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59" y="226285"/>
            <a:ext cx="7556313" cy="1116106"/>
          </a:xfrm>
        </p:spPr>
        <p:txBody>
          <a:bodyPr/>
          <a:lstStyle/>
          <a:p>
            <a:r>
              <a:rPr lang="en-US" altLang="ko-KR" b="1" dirty="0"/>
              <a:t>Activities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772" y="1122290"/>
            <a:ext cx="7001302" cy="5336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1. Pick a movie genre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2. </a:t>
            </a:r>
            <a:r>
              <a:rPr lang="en-US" altLang="ko-KR" sz="2800" dirty="0">
                <a:solidFill>
                  <a:schemeClr val="tx1"/>
                </a:solidFill>
              </a:rPr>
              <a:t>Hire actors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3. </a:t>
            </a:r>
            <a:r>
              <a:rPr lang="en-US" altLang="ko-KR" sz="2800" dirty="0">
                <a:solidFill>
                  <a:schemeClr val="tx1"/>
                </a:solidFill>
              </a:rPr>
              <a:t>Make an outline</a:t>
            </a:r>
          </a:p>
          <a:p>
            <a:pPr marL="0" indent="0">
              <a:buNone/>
            </a:pPr>
            <a:r>
              <a:rPr lang="en-US" altLang="ko-KR" sz="2800" dirty="0">
                <a:solidFill>
                  <a:schemeClr val="tx1"/>
                </a:solidFill>
              </a:rPr>
              <a:t>                     ( Break time)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4. </a:t>
            </a:r>
            <a:r>
              <a:rPr lang="en-US" altLang="ko-KR" sz="2800" dirty="0">
                <a:solidFill>
                  <a:schemeClr val="tx1"/>
                </a:solidFill>
              </a:rPr>
              <a:t>Write a movie synopsis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5. Peer Revision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6. Award ceremony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( The End )</a:t>
            </a:r>
          </a:p>
          <a:p>
            <a:pPr marL="457200" indent="-4572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01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7074" y="256032"/>
            <a:ext cx="7556313" cy="1116106"/>
          </a:xfrm>
        </p:spPr>
        <p:txBody>
          <a:bodyPr/>
          <a:lstStyle/>
          <a:p>
            <a:r>
              <a:rPr lang="en-US" altLang="ko-KR" dirty="0"/>
              <a:t>You got promoted from writer to </a:t>
            </a:r>
            <a:br>
              <a:rPr lang="en-US" altLang="ko-KR" dirty="0"/>
            </a:br>
            <a:r>
              <a:rPr lang="en-US" altLang="ko-KR" dirty="0"/>
              <a:t>‘Movie director’ </a:t>
            </a:r>
            <a:endParaRPr lang="ko-KR" altLang="en-US" dirty="0"/>
          </a:p>
        </p:txBody>
      </p:sp>
      <p:pic>
        <p:nvPicPr>
          <p:cNvPr id="2050" name="Picture 2" descr="woman director에 대한 이미지 검색결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1" y="1870902"/>
            <a:ext cx="3786250" cy="467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woman director에 대한 이미지 검색결과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13025"/>
          <a:stretch/>
        </p:blipFill>
        <p:spPr bwMode="auto">
          <a:xfrm>
            <a:off x="4553216" y="1870902"/>
            <a:ext cx="4387584" cy="467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22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8583" y="265275"/>
            <a:ext cx="7556313" cy="1116106"/>
          </a:xfrm>
        </p:spPr>
        <p:txBody>
          <a:bodyPr/>
          <a:lstStyle/>
          <a:p>
            <a:r>
              <a:rPr lang="en-US" altLang="ko-KR" dirty="0"/>
              <a:t>Your movie will be nominated at </a:t>
            </a:r>
            <a:br>
              <a:rPr lang="en-US" altLang="ko-KR" dirty="0"/>
            </a:br>
            <a:r>
              <a:rPr lang="en-US" altLang="ko-KR" dirty="0"/>
              <a:t>the ‘Academy Awards’</a:t>
            </a:r>
            <a:endParaRPr lang="ko-KR" altLang="en-US" dirty="0"/>
          </a:p>
        </p:txBody>
      </p:sp>
      <p:pic>
        <p:nvPicPr>
          <p:cNvPr id="3080" name="Picture 8" descr="academy awards nominations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8" y="1769307"/>
            <a:ext cx="8469552" cy="492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981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8583" y="265275"/>
            <a:ext cx="7556313" cy="1116106"/>
          </a:xfrm>
        </p:spPr>
        <p:txBody>
          <a:bodyPr/>
          <a:lstStyle/>
          <a:p>
            <a:r>
              <a:rPr lang="en-US" altLang="ko-KR" dirty="0"/>
              <a:t>You should compete with other </a:t>
            </a:r>
            <a:br>
              <a:rPr lang="en-US" altLang="ko-KR" dirty="0"/>
            </a:br>
            <a:r>
              <a:rPr lang="en-US" altLang="ko-KR" dirty="0"/>
              <a:t>groups to win the ‘Oscar’ </a:t>
            </a:r>
            <a:endParaRPr lang="ko-KR" altLang="en-US" dirty="0"/>
          </a:p>
        </p:txBody>
      </p:sp>
      <p:pic>
        <p:nvPicPr>
          <p:cNvPr id="4098" name="Picture 2" descr="oscar awards에 대한 이미지 검색결과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7477" r="32054" b="6903"/>
          <a:stretch/>
        </p:blipFill>
        <p:spPr bwMode="auto">
          <a:xfrm>
            <a:off x="2771514" y="2365118"/>
            <a:ext cx="1579419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ored-edge.slickpic.com/MzI1ODBiODQ2OTMzOQ,,/20170925/MTQyNDk4NTk0MzQ5/p/1350/DSC_57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34511" r="25345" b="17658"/>
          <a:stretch/>
        </p:blipFill>
        <p:spPr bwMode="auto">
          <a:xfrm>
            <a:off x="686484" y="1614800"/>
            <a:ext cx="2280229" cy="207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ed-edge.slickpic.com/MzI1ODBiODQ2OTMzOQ,,/20170925/MTQyNDk4Nzk4ODQz/p/1350/DSC_57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2" r="19595"/>
          <a:stretch/>
        </p:blipFill>
        <p:spPr bwMode="auto">
          <a:xfrm>
            <a:off x="6505819" y="2159431"/>
            <a:ext cx="2345648" cy="2092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ored-edge.slickpic.com/MzI1ODBiODQ2OTMzOQ,,/20170925/MTQyNDk4ODQ5Mzk2/p/1350/DSC_574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25174" r="9757"/>
          <a:stretch/>
        </p:blipFill>
        <p:spPr bwMode="auto">
          <a:xfrm>
            <a:off x="184267" y="3918856"/>
            <a:ext cx="2150118" cy="2206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ored-edge.slickpic.com/MzI1ODBiODQ2OTMzOQ,,/20170925/MTQyNDk4ODZiYjkz/p/1350/DSC_574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t="22208" r="40380" b="39305"/>
          <a:stretch/>
        </p:blipFill>
        <p:spPr bwMode="auto">
          <a:xfrm>
            <a:off x="6927273" y="4368977"/>
            <a:ext cx="1924194" cy="1582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ored-edge.slickpic.com/MzI1ODBiODQ2OTMzOQ,,/20170925/MTQyNDk4NzY5OTk5/p/1350/DSC_57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19814" r="25211" b="35264"/>
          <a:stretch/>
        </p:blipFill>
        <p:spPr bwMode="auto">
          <a:xfrm>
            <a:off x="4920780" y="5196219"/>
            <a:ext cx="1839993" cy="1510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ored-edge.slickpic.com/MzI1ODBiODQ2OTMzOQ,,/20170915/MTQyMTUyODEzYjMz/p/1350/DSC_567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17971" r="53241" b="38202"/>
          <a:stretch/>
        </p:blipFill>
        <p:spPr bwMode="auto">
          <a:xfrm>
            <a:off x="2550450" y="4980029"/>
            <a:ext cx="2021549" cy="1673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ored-edge.slickpic.com/MzI1ODBiODQ2OTMzOQ,,/20171001/MTQyNzQyOTI0NDgz/p/1350/DSC_5806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5450" r="20844" b="30085"/>
          <a:stretch/>
        </p:blipFill>
        <p:spPr bwMode="auto">
          <a:xfrm>
            <a:off x="4219127" y="1459377"/>
            <a:ext cx="2175856" cy="1811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032280" y="2802005"/>
            <a:ext cx="94541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14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38" y="177325"/>
            <a:ext cx="7556313" cy="1116106"/>
          </a:xfrm>
        </p:spPr>
        <p:txBody>
          <a:bodyPr/>
          <a:lstStyle/>
          <a:p>
            <a:r>
              <a:rPr lang="en-US" b="1" dirty="0"/>
              <a:t>Task 1. Pick a movie genre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14" y="1094875"/>
            <a:ext cx="9062267" cy="2458999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tx1"/>
                </a:solidFill>
              </a:rPr>
              <a:t>  Pick a mission strip from the Magic Box 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It tells you the special genre you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will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work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on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Read example synopsis and discuss it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random box에 대한 이미지 검색결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46" y="3082820"/>
            <a:ext cx="3747895" cy="36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7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0194" t="22822" r="14861" b="15815"/>
          <a:stretch/>
        </p:blipFill>
        <p:spPr>
          <a:xfrm>
            <a:off x="2503890" y="253541"/>
            <a:ext cx="4128654" cy="32100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28703" t="22822" r="16245" b="16383"/>
          <a:stretch/>
        </p:blipFill>
        <p:spPr>
          <a:xfrm>
            <a:off x="356885" y="3463636"/>
            <a:ext cx="4084780" cy="31819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8703" t="22633" r="16778" b="16004"/>
          <a:stretch/>
        </p:blipFill>
        <p:spPr>
          <a:xfrm>
            <a:off x="4726839" y="3463636"/>
            <a:ext cx="4084780" cy="31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38" y="177325"/>
            <a:ext cx="7556313" cy="1116106"/>
          </a:xfrm>
        </p:spPr>
        <p:txBody>
          <a:bodyPr/>
          <a:lstStyle/>
          <a:p>
            <a:r>
              <a:rPr lang="en-US" b="1" dirty="0"/>
              <a:t>Task 2. Hire 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15" y="1094875"/>
            <a:ext cx="8799030" cy="3380143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tx1"/>
                </a:solidFill>
              </a:rPr>
              <a:t>  You will be given actor profiles </a:t>
            </a:r>
          </a:p>
          <a:p>
            <a:r>
              <a:rPr lang="en-US" altLang="ko-KR" sz="3200" dirty="0">
                <a:solidFill>
                  <a:schemeClr val="tx1"/>
                </a:solidFill>
              </a:rPr>
              <a:t>  Choose at least 4 main actors among them</a:t>
            </a:r>
          </a:p>
          <a:p>
            <a:r>
              <a:rPr lang="en-US" sz="3200" dirty="0">
                <a:solidFill>
                  <a:schemeClr val="tx1"/>
                </a:solidFill>
              </a:rPr>
              <a:t>  Think of a main story and a theme </a:t>
            </a:r>
          </a:p>
        </p:txBody>
      </p:sp>
      <p:pic>
        <p:nvPicPr>
          <p:cNvPr id="5" name="Picture 10" descr="조연배우에 대한 이미지 검색결과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t="6381" r="21639" b="26792"/>
          <a:stretch/>
        </p:blipFill>
        <p:spPr bwMode="auto">
          <a:xfrm>
            <a:off x="2383299" y="3294873"/>
            <a:ext cx="929325" cy="89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라미란에 대한 이미지 검색결과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39113" b="32903"/>
          <a:stretch/>
        </p:blipFill>
        <p:spPr bwMode="auto">
          <a:xfrm>
            <a:off x="5201370" y="4536495"/>
            <a:ext cx="929325" cy="886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틸다 스윈튼에 대한 이미지 검색결과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8132" b="20867"/>
          <a:stretch/>
        </p:blipFill>
        <p:spPr bwMode="auto">
          <a:xfrm>
            <a:off x="4180271" y="5812167"/>
            <a:ext cx="929325" cy="864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톰 크루즈에 대한 이미지 검색결과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15769" b="28969"/>
          <a:stretch/>
        </p:blipFill>
        <p:spPr bwMode="auto">
          <a:xfrm>
            <a:off x="6126346" y="5752576"/>
            <a:ext cx="918124" cy="89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앤해서웨이에 대한 이미지 검색결과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r="34002" b="14531"/>
          <a:stretch/>
        </p:blipFill>
        <p:spPr bwMode="auto">
          <a:xfrm>
            <a:off x="7912517" y="3242353"/>
            <a:ext cx="929325" cy="94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쿠니무라준에 대한 이미지 검색결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4855" r="60867" b="58208"/>
          <a:stretch/>
        </p:blipFill>
        <p:spPr bwMode="auto">
          <a:xfrm>
            <a:off x="7044470" y="4532937"/>
            <a:ext cx="929325" cy="886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톰홀랜드에 대한 이미지 검색결과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1917" r="9859" b="36772"/>
          <a:stretch/>
        </p:blipFill>
        <p:spPr bwMode="auto">
          <a:xfrm>
            <a:off x="3410177" y="4532937"/>
            <a:ext cx="929325" cy="87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제니퍼로렌스에 대한 이미지 검색결과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952" r="3667" b="15184"/>
          <a:stretch/>
        </p:blipFill>
        <p:spPr bwMode="auto">
          <a:xfrm>
            <a:off x="2383299" y="5770380"/>
            <a:ext cx="902904" cy="89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히로스에 료코에 대한 이미지 검색결과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37171" b="23368"/>
          <a:stretch/>
        </p:blipFill>
        <p:spPr bwMode="auto">
          <a:xfrm>
            <a:off x="7917918" y="5752575"/>
            <a:ext cx="940874" cy="89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ggsy에 대한 이미지 검색결과">
            <a:extLst>
              <a:ext uri="{FF2B5EF4-FFF2-40B4-BE49-F238E27FC236}">
                <a16:creationId xmlns:a16="http://schemas.microsoft.com/office/drawing/2014/main" id="{6AA07F74-3B50-4D28-83B3-0CEDC5396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r="9307" b="4615"/>
          <a:stretch/>
        </p:blipFill>
        <p:spPr bwMode="auto">
          <a:xfrm>
            <a:off x="613111" y="5734774"/>
            <a:ext cx="862334" cy="931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ashimoto kanna에 대한 이미지 검색결과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2"/>
          <a:stretch/>
        </p:blipFill>
        <p:spPr bwMode="auto">
          <a:xfrm>
            <a:off x="4227816" y="3284272"/>
            <a:ext cx="929325" cy="900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아이유에 대한 이미지 검색결과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0163" b="21544"/>
          <a:stretch/>
        </p:blipFill>
        <p:spPr bwMode="auto">
          <a:xfrm>
            <a:off x="654478" y="3299767"/>
            <a:ext cx="915827" cy="918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박보검에 대한 이미지 검색결과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7" t="1997" r="28217" b="18990"/>
          <a:stretch/>
        </p:blipFill>
        <p:spPr bwMode="auto">
          <a:xfrm>
            <a:off x="6082133" y="3281176"/>
            <a:ext cx="929325" cy="87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entaro sakaguchi에 대한 이미지 검색결과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t="2686" r="20655" b="23028"/>
          <a:stretch/>
        </p:blipFill>
        <p:spPr bwMode="auto">
          <a:xfrm>
            <a:off x="1518037" y="4532937"/>
            <a:ext cx="930188" cy="900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1890</TotalTime>
  <Words>281</Words>
  <Application>Microsoft Office PowerPoint</Application>
  <PresentationFormat>화면 슬라이드 쇼(4:3)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Abadi MT Condensed Extra Bold</vt:lpstr>
      <vt:lpstr>나눔바른고딕</vt:lpstr>
      <vt:lpstr>맑은 고딕</vt:lpstr>
      <vt:lpstr>Rockwell</vt:lpstr>
      <vt:lpstr>Wingdings</vt:lpstr>
      <vt:lpstr>Advantage</vt:lpstr>
      <vt:lpstr>PowerPoint 프레젠테이션</vt:lpstr>
      <vt:lpstr>Theme: Dating relationship</vt:lpstr>
      <vt:lpstr>Activities for Today</vt:lpstr>
      <vt:lpstr>You got promoted from writer to  ‘Movie director’ </vt:lpstr>
      <vt:lpstr>Your movie will be nominated at  the ‘Academy Awards’</vt:lpstr>
      <vt:lpstr>You should compete with other  groups to win the ‘Oscar’ </vt:lpstr>
      <vt:lpstr>Task 1. Pick a movie genre </vt:lpstr>
      <vt:lpstr>PowerPoint 프레젠테이션</vt:lpstr>
      <vt:lpstr>Task 2. Hire actors </vt:lpstr>
      <vt:lpstr>Task 3. Make an outline </vt:lpstr>
      <vt:lpstr>PowerPoint 프레젠테이션</vt:lpstr>
      <vt:lpstr>Task 4. Write a movie synopsis</vt:lpstr>
      <vt:lpstr>Task 4. Write a movie synopsis</vt:lpstr>
      <vt:lpstr>Task 5. Peer Revision</vt:lpstr>
      <vt:lpstr>Task 6. Award ceremony </vt:lpstr>
      <vt:lpstr>Thank you very much         You did an excellent job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Writing</dc:title>
  <dc:creator>Hyunjoo Jeun</dc:creator>
  <cp:lastModifiedBy>ba_bbling@hanmail.net</cp:lastModifiedBy>
  <cp:revision>137</cp:revision>
  <dcterms:created xsi:type="dcterms:W3CDTF">2017-09-25T10:11:01Z</dcterms:created>
  <dcterms:modified xsi:type="dcterms:W3CDTF">2017-12-19T00:32:47Z</dcterms:modified>
</cp:coreProperties>
</file>