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99" r:id="rId2"/>
    <p:sldId id="326" r:id="rId3"/>
    <p:sldId id="277" r:id="rId4"/>
    <p:sldId id="335" r:id="rId5"/>
    <p:sldId id="286" r:id="rId6"/>
    <p:sldId id="336" r:id="rId7"/>
    <p:sldId id="343" r:id="rId8"/>
    <p:sldId id="337" r:id="rId9"/>
    <p:sldId id="338" r:id="rId10"/>
    <p:sldId id="283" r:id="rId11"/>
    <p:sldId id="339" r:id="rId12"/>
    <p:sldId id="340" r:id="rId13"/>
    <p:sldId id="342" r:id="rId14"/>
    <p:sldId id="28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31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FC84B-212A-4C11-AE75-74DF9A095D9F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0DFA2-FEB1-4548-988D-DB327FA2D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573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DFA2-FEB1-4548-988D-DB327FA2DA2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82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x-none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22"/>
          <p:cNvSpPr/>
          <p:nvPr/>
        </p:nvSpPr>
        <p:spPr>
          <a:xfrm>
            <a:off x="2963943" y="2393383"/>
            <a:ext cx="2873379" cy="2348059"/>
          </a:xfrm>
          <a:prstGeom prst="ellipse">
            <a:avLst/>
          </a:prstGeom>
          <a:solidFill>
            <a:schemeClr val="accent5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ea typeface="나눔바른고딕" panose="020B0603020101020101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25968" y="2593666"/>
            <a:ext cx="42530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rPr>
              <a:t>Younglong</a:t>
            </a:r>
            <a:endParaRPr lang="en-US" altLang="ko-KR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a typeface="나눔바른고딕" panose="020B0603020101020101" pitchFamily="50" charset="-127"/>
            </a:endParaRPr>
          </a:p>
          <a:p>
            <a:pPr algn="ctr"/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rPr>
              <a:t> </a:t>
            </a:r>
            <a:r>
              <a: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 </a:t>
            </a:r>
          </a:p>
          <a:p>
            <a:pPr algn="ctr"/>
            <a:r>
              <a:rPr lang="en-US" altLang="ko-KR" sz="2400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Hyunjee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ea typeface="나눔바른고딕" panose="020B0603020101020101" pitchFamily="50" charset="-127"/>
            </a:endParaRPr>
          </a:p>
          <a:p>
            <a:pPr algn="ctr"/>
            <a:r>
              <a:rPr lang="en-US" altLang="ko-KR" sz="2400" dirty="0" err="1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Heejae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ea typeface="나눔바른고딕" panose="020B0603020101020101" pitchFamily="50" charset="-127"/>
            </a:endParaRPr>
          </a:p>
          <a:p>
            <a:pPr algn="ctr"/>
            <a:r>
              <a: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Sienna</a:t>
            </a:r>
          </a:p>
          <a:p>
            <a:pPr algn="ctr"/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ea typeface="나눔바른고딕" panose="020B0603020101020101" pitchFamily="50" charset="-127"/>
            </a:endParaRPr>
          </a:p>
        </p:txBody>
      </p:sp>
      <p:grpSp>
        <p:nvGrpSpPr>
          <p:cNvPr id="13" name="그룹 9"/>
          <p:cNvGrpSpPr/>
          <p:nvPr/>
        </p:nvGrpSpPr>
        <p:grpSpPr>
          <a:xfrm>
            <a:off x="6228340" y="4219076"/>
            <a:ext cx="2154068" cy="2766822"/>
            <a:chOff x="3564858" y="3510404"/>
            <a:chExt cx="2456033" cy="3194292"/>
          </a:xfrm>
        </p:grpSpPr>
        <p:sp>
          <p:nvSpPr>
            <p:cNvPr id="14" name="타원 10"/>
            <p:cNvSpPr/>
            <p:nvPr/>
          </p:nvSpPr>
          <p:spPr>
            <a:xfrm>
              <a:off x="3564858" y="3510404"/>
              <a:ext cx="2456033" cy="256024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ea typeface="나눔바른고딕" panose="020B0603020101020101" pitchFamily="50" charset="-127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87627" y="3613346"/>
              <a:ext cx="1863101" cy="3091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Jisun</a:t>
              </a:r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Yeyoung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Naeun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Alice</a:t>
              </a: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</p:txBody>
        </p:sp>
      </p:grpSp>
      <p:grpSp>
        <p:nvGrpSpPr>
          <p:cNvPr id="16" name="그룹 5"/>
          <p:cNvGrpSpPr/>
          <p:nvPr/>
        </p:nvGrpSpPr>
        <p:grpSpPr>
          <a:xfrm>
            <a:off x="171024" y="3999885"/>
            <a:ext cx="2199260" cy="2480358"/>
            <a:chOff x="6487864" y="2275261"/>
            <a:chExt cx="2047137" cy="2172874"/>
          </a:xfrm>
        </p:grpSpPr>
        <p:sp>
          <p:nvSpPr>
            <p:cNvPr id="17" name="타원 84"/>
            <p:cNvSpPr/>
            <p:nvPr/>
          </p:nvSpPr>
          <p:spPr>
            <a:xfrm>
              <a:off x="6487864" y="2275261"/>
              <a:ext cx="2047137" cy="2149567"/>
            </a:xfrm>
            <a:prstGeom prst="ellipse">
              <a:avLst/>
            </a:prstGeom>
            <a:solidFill>
              <a:schemeClr val="tx2">
                <a:alpha val="4196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ea typeface="나눔바른고딕" panose="020B0603020101020101" pitchFamily="50" charset="-127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0546" y="2471455"/>
              <a:ext cx="1863101" cy="19766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Yonghwan</a:t>
              </a:r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Dahye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Youngeun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Nanako</a:t>
              </a:r>
            </a:p>
          </p:txBody>
        </p:sp>
      </p:grpSp>
      <p:grpSp>
        <p:nvGrpSpPr>
          <p:cNvPr id="19" name="그룹 91"/>
          <p:cNvGrpSpPr/>
          <p:nvPr/>
        </p:nvGrpSpPr>
        <p:grpSpPr>
          <a:xfrm>
            <a:off x="5844461" y="837178"/>
            <a:ext cx="2384129" cy="2701041"/>
            <a:chOff x="2776781" y="2660052"/>
            <a:chExt cx="2048699" cy="2354308"/>
          </a:xfrm>
        </p:grpSpPr>
        <p:sp>
          <p:nvSpPr>
            <p:cNvPr id="20" name="타원 92"/>
            <p:cNvSpPr/>
            <p:nvPr/>
          </p:nvSpPr>
          <p:spPr>
            <a:xfrm>
              <a:off x="2776781" y="2770341"/>
              <a:ext cx="2048699" cy="2082635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ea typeface="나눔바른고딕" panose="020B0603020101020101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871583" y="2660052"/>
              <a:ext cx="1863101" cy="2354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err="1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Seungyeon</a:t>
              </a:r>
              <a:r>
                <a:rPr lang="en-US" altLang="ko-KR" sz="2400" b="1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 </a:t>
              </a:r>
              <a:r>
                <a:rPr lang="en-US" altLang="ko-KR" sz="2400" b="1" dirty="0" err="1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Hyunjoo</a:t>
              </a:r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Rino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Jimin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Ji</a:t>
              </a:r>
              <a:r>
                <a:rPr lang="en-US" altLang="ko-KR" sz="24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 Su</a:t>
              </a:r>
            </a:p>
          </p:txBody>
        </p:sp>
      </p:grpSp>
      <p:grpSp>
        <p:nvGrpSpPr>
          <p:cNvPr id="22" name="그룹 95"/>
          <p:cNvGrpSpPr/>
          <p:nvPr/>
        </p:nvGrpSpPr>
        <p:grpSpPr>
          <a:xfrm>
            <a:off x="105142" y="847338"/>
            <a:ext cx="2443032" cy="2339619"/>
            <a:chOff x="927221" y="2770341"/>
            <a:chExt cx="2076310" cy="2039784"/>
          </a:xfrm>
        </p:grpSpPr>
        <p:sp>
          <p:nvSpPr>
            <p:cNvPr id="23" name="타원 96"/>
            <p:cNvSpPr/>
            <p:nvPr/>
          </p:nvSpPr>
          <p:spPr>
            <a:xfrm>
              <a:off x="927221" y="2770341"/>
              <a:ext cx="2076310" cy="2039784"/>
            </a:xfrm>
            <a:prstGeom prst="ellipse">
              <a:avLst/>
            </a:prstGeom>
            <a:solidFill>
              <a:schemeClr val="tx2">
                <a:lumMod val="20000"/>
                <a:lumOff val="80000"/>
                <a:alpha val="5098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ea typeface="나눔바른고딕" panose="020B0603020101020101" pitchFamily="50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99678" y="2814049"/>
              <a:ext cx="1700159" cy="19341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Jin</a:t>
              </a:r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Soobin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Ye </a:t>
              </a:r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Jin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JooYun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331131" y="1912834"/>
            <a:ext cx="2042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  <a:cs typeface="Rockwell"/>
              </a:rPr>
              <a:t>Colajelly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  <a:cs typeface="Rockwel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69095" y="3694969"/>
            <a:ext cx="232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cs typeface="Rockwell"/>
              </a:rPr>
              <a:t>   Snowflake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  <a:cs typeface="Rockwel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695" y="3538220"/>
            <a:ext cx="24199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/>
              <a:t>Rilakkuma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ea typeface="나눔바른고딕" panose="020B0603020101020101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04470" y="480401"/>
            <a:ext cx="1619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  <a:cs typeface="Rockwell"/>
              </a:rPr>
              <a:t>JakoKing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  <a:cs typeface="Rockwel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-43114" y="368584"/>
            <a:ext cx="2756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</a:rPr>
              <a:t>TGIF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</a:endParaRPr>
          </a:p>
        </p:txBody>
      </p:sp>
      <p:sp>
        <p:nvSpPr>
          <p:cNvPr id="30" name="AutoShape 6" descr="whiteboard picture에 대한 이미지 검색결과"/>
          <p:cNvSpPr>
            <a:spLocks noChangeAspect="1" noChangeArrowheads="1"/>
          </p:cNvSpPr>
          <p:nvPr/>
        </p:nvSpPr>
        <p:spPr bwMode="auto">
          <a:xfrm>
            <a:off x="5160533" y="28006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31" name="Picture 12" descr="whiteboard picture에 대한 이미지 검색결과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249" y="156416"/>
            <a:ext cx="2187413" cy="1268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teacher picture에 대한 이미지 검색결과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62" y="207576"/>
            <a:ext cx="766215" cy="164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57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1732">
            <a:off x="3705222" y="429231"/>
            <a:ext cx="2044700" cy="2044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47712">
            <a:off x="5714509" y="3875960"/>
            <a:ext cx="2044700" cy="2044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1732">
            <a:off x="5943094" y="1358420"/>
            <a:ext cx="2044700" cy="20447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204" y="2804695"/>
            <a:ext cx="4914900" cy="370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4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177325"/>
            <a:ext cx="7556313" cy="1116106"/>
          </a:xfrm>
        </p:spPr>
        <p:txBody>
          <a:bodyPr/>
          <a:lstStyle/>
          <a:p>
            <a:r>
              <a:rPr lang="en-US" b="1" dirty="0"/>
              <a:t>Task </a:t>
            </a:r>
            <a:r>
              <a:rPr lang="en-US" b="1" dirty="0" smtClean="0"/>
              <a:t>5. </a:t>
            </a:r>
            <a:r>
              <a:rPr lang="en-US" b="1" dirty="0"/>
              <a:t>Peer revision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970" y="977695"/>
            <a:ext cx="8799030" cy="4222713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Pass the </a:t>
            </a:r>
            <a:r>
              <a:rPr lang="en-US" altLang="ko-KR" sz="3200" dirty="0" smtClean="0">
                <a:solidFill>
                  <a:schemeClr val="tx1"/>
                </a:solidFill>
              </a:rPr>
              <a:t>body paragraphs clockwise</a:t>
            </a:r>
            <a:endParaRPr lang="en-US" altLang="ko-KR" sz="3200" dirty="0">
              <a:solidFill>
                <a:schemeClr val="tx1"/>
              </a:solidFill>
            </a:endParaRPr>
          </a:p>
          <a:p>
            <a:r>
              <a:rPr lang="en-US" altLang="ko-KR" sz="3200" dirty="0">
                <a:solidFill>
                  <a:schemeClr val="tx1"/>
                </a:solidFill>
              </a:rPr>
              <a:t>  Evaluate it with a peer review sheet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and give it back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Read the review and revise the </a:t>
            </a:r>
            <a:r>
              <a:rPr lang="en-US" altLang="ko-KR" sz="3200" dirty="0" smtClean="0">
                <a:solidFill>
                  <a:schemeClr val="tx1"/>
                </a:solidFill>
              </a:rPr>
              <a:t>body</a:t>
            </a:r>
            <a:endParaRPr lang="en-US" altLang="ko-KR" sz="3200" dirty="0">
              <a:solidFill>
                <a:schemeClr val="tx1"/>
              </a:solidFill>
            </a:endParaRP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" name="Picture 2" descr="revising에 대한 이미지 검색결과">
            <a:extLst>
              <a:ext uri="{FF2B5EF4-FFF2-40B4-BE49-F238E27FC236}">
                <a16:creationId xmlns:a16="http://schemas.microsoft.com/office/drawing/2014/main" id="{524B48E8-22CA-4269-8D2D-324942FE8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713" y="4286007"/>
            <a:ext cx="4749161" cy="2219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65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255178"/>
            <a:ext cx="7556313" cy="1116106"/>
          </a:xfrm>
        </p:spPr>
        <p:txBody>
          <a:bodyPr/>
          <a:lstStyle/>
          <a:p>
            <a:r>
              <a:rPr lang="en-US" sz="4000" b="1" dirty="0"/>
              <a:t>Task </a:t>
            </a:r>
            <a:r>
              <a:rPr lang="en-US" sz="4000" b="1" dirty="0" smtClean="0"/>
              <a:t>6. Intro and conclusion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52" y="1319795"/>
            <a:ext cx="8560093" cy="5525999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</a:t>
            </a:r>
            <a:r>
              <a:rPr lang="en-US" altLang="ko-KR" sz="3200" dirty="0" smtClean="0">
                <a:solidFill>
                  <a:schemeClr val="tx1"/>
                </a:solidFill>
              </a:rPr>
              <a:t>Each group writes up an intriguing introduction with a technique they learned</a:t>
            </a:r>
          </a:p>
          <a:p>
            <a:pPr marL="0" indent="0">
              <a:buNone/>
            </a:pPr>
            <a:r>
              <a:rPr lang="en-US" altLang="ko-KR" sz="3200" dirty="0" smtClean="0">
                <a:solidFill>
                  <a:schemeClr val="tx1"/>
                </a:solidFill>
              </a:rPr>
              <a:t>   Ex) a question / story / interesting fact, …</a:t>
            </a:r>
          </a:p>
          <a:p>
            <a:r>
              <a:rPr lang="en-US" altLang="ko-KR" sz="3200" dirty="0" smtClean="0">
                <a:solidFill>
                  <a:schemeClr val="tx1"/>
                </a:solidFill>
              </a:rPr>
              <a:t>  Make a concrete thesis statement 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  In the conclusion, include the main ideas of the body 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  Check up with the self-review sheet 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  Paste the intro and conclusion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6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177325"/>
            <a:ext cx="7556313" cy="1116106"/>
          </a:xfrm>
        </p:spPr>
        <p:txBody>
          <a:bodyPr/>
          <a:lstStyle/>
          <a:p>
            <a:r>
              <a:rPr lang="en-US" b="1" dirty="0"/>
              <a:t>Task </a:t>
            </a:r>
            <a:r>
              <a:rPr lang="en-US" b="1" dirty="0" smtClean="0"/>
              <a:t>7. </a:t>
            </a:r>
            <a:r>
              <a:rPr lang="en-US" b="1" dirty="0"/>
              <a:t>Peer revision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970" y="977695"/>
            <a:ext cx="8799030" cy="4222713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Pass the </a:t>
            </a:r>
            <a:r>
              <a:rPr lang="en-US" altLang="ko-KR" sz="3200" dirty="0" smtClean="0">
                <a:solidFill>
                  <a:schemeClr val="tx1"/>
                </a:solidFill>
              </a:rPr>
              <a:t>essay clockwise</a:t>
            </a:r>
            <a:endParaRPr lang="en-US" altLang="ko-KR" sz="3200" dirty="0">
              <a:solidFill>
                <a:schemeClr val="tx1"/>
              </a:solidFill>
            </a:endParaRPr>
          </a:p>
          <a:p>
            <a:r>
              <a:rPr lang="en-US" altLang="ko-KR" sz="3200" dirty="0">
                <a:solidFill>
                  <a:schemeClr val="tx1"/>
                </a:solidFill>
              </a:rPr>
              <a:t>  Evaluate it with a peer review sheet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and give it back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Read the review and revise the </a:t>
            </a:r>
            <a:r>
              <a:rPr lang="en-US" altLang="ko-KR" sz="3200" dirty="0" smtClean="0">
                <a:solidFill>
                  <a:schemeClr val="tx1"/>
                </a:solidFill>
              </a:rPr>
              <a:t>essay</a:t>
            </a:r>
            <a:endParaRPr lang="en-US" altLang="ko-KR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ko-KR" sz="3200" dirty="0">
              <a:solidFill>
                <a:schemeClr val="tx1"/>
              </a:solidFill>
            </a:endParaRP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2050" name="Picture 2" descr="revision에 대한 이미지 검색결과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969" y="4020458"/>
            <a:ext cx="4909911" cy="252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751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0434" y="248267"/>
            <a:ext cx="8906009" cy="1817340"/>
          </a:xfrm>
        </p:spPr>
        <p:txBody>
          <a:bodyPr/>
          <a:lstStyle/>
          <a:p>
            <a:r>
              <a:rPr lang="en-US" b="1" dirty="0"/>
              <a:t>Thank you very much  </a:t>
            </a:r>
            <a:br>
              <a:rPr lang="en-US" b="1" dirty="0"/>
            </a:br>
            <a:r>
              <a:rPr lang="en-US" b="1" dirty="0"/>
              <a:t>     </a:t>
            </a:r>
            <a:br>
              <a:rPr lang="en-US" b="1" dirty="0"/>
            </a:br>
            <a:r>
              <a:rPr lang="en-US" b="1" dirty="0"/>
              <a:t>You did an excellent job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741" y="2396837"/>
            <a:ext cx="5930895" cy="40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90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nguage learning에 대한 이미지 검색결과">
            <a:extLst>
              <a:ext uri="{FF2B5EF4-FFF2-40B4-BE49-F238E27FC236}">
                <a16:creationId xmlns:a16="http://schemas.microsoft.com/office/drawing/2014/main" id="{EE432CAC-60D6-42A0-B39F-9989B7E69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86" y="0"/>
            <a:ext cx="91731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제목 1">
            <a:extLst>
              <a:ext uri="{FF2B5EF4-FFF2-40B4-BE49-F238E27FC236}">
                <a16:creationId xmlns:a16="http://schemas.microsoft.com/office/drawing/2014/main" id="{E71E33A2-FA4C-4BC6-90CB-6DB2AD9CE1C3}"/>
              </a:ext>
            </a:extLst>
          </p:cNvPr>
          <p:cNvSpPr txBox="1">
            <a:spLocks/>
          </p:cNvSpPr>
          <p:nvPr/>
        </p:nvSpPr>
        <p:spPr>
          <a:xfrm>
            <a:off x="-69186" y="98257"/>
            <a:ext cx="9413660" cy="229372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6600" b="1" dirty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Persuasive writing</a:t>
            </a:r>
            <a:endParaRPr lang="ko-KR" altLang="en-US" sz="66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FFFF00"/>
              </a:solidFill>
              <a:latin typeface="Abadi MT Condensed Extra Bold"/>
              <a:ea typeface="나눔바른고딕" panose="020B0603020101020101" pitchFamily="50" charset="-127"/>
              <a:cs typeface="Abadi MT Condensed Extra Bold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869FF1E-878E-4FF9-BE35-302E2E4246A1}"/>
              </a:ext>
            </a:extLst>
          </p:cNvPr>
          <p:cNvSpPr txBox="1">
            <a:spLocks/>
          </p:cNvSpPr>
          <p:nvPr/>
        </p:nvSpPr>
        <p:spPr>
          <a:xfrm>
            <a:off x="-961572" y="6036025"/>
            <a:ext cx="4038600" cy="7485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>
                <a:solidFill>
                  <a:schemeClr val="bg1"/>
                </a:solidFill>
              </a:rPr>
              <a:t>Week 13</a:t>
            </a:r>
          </a:p>
        </p:txBody>
      </p:sp>
    </p:spTree>
    <p:extLst>
      <p:ext uri="{BB962C8B-B14F-4D97-AF65-F5344CB8AC3E}">
        <p14:creationId xmlns:p14="http://schemas.microsoft.com/office/powerpoint/2010/main" val="415199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159" y="226285"/>
            <a:ext cx="7556313" cy="1116106"/>
          </a:xfrm>
        </p:spPr>
        <p:txBody>
          <a:bodyPr/>
          <a:lstStyle/>
          <a:p>
            <a:r>
              <a:rPr lang="en-US" altLang="ko-KR" b="1" dirty="0"/>
              <a:t>Activities for Today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6159" y="895174"/>
            <a:ext cx="8524771" cy="65582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1.  </a:t>
            </a:r>
            <a:r>
              <a:rPr lang="en-US" sz="2800" dirty="0" smtClean="0">
                <a:solidFill>
                  <a:schemeClr val="tx1"/>
                </a:solidFill>
              </a:rPr>
              <a:t>Scramble the essay 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2.  </a:t>
            </a:r>
            <a:r>
              <a:rPr lang="en-US" sz="2800" dirty="0" smtClean="0">
                <a:solidFill>
                  <a:schemeClr val="tx1"/>
                </a:solidFill>
              </a:rPr>
              <a:t>Brainstorming (language learning)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3.  Plan an </a:t>
            </a:r>
            <a:r>
              <a:rPr lang="en-US" sz="2800" dirty="0" smtClean="0">
                <a:solidFill>
                  <a:schemeClr val="tx1"/>
                </a:solidFill>
              </a:rPr>
              <a:t>outline for the body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4. 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Write up the body 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                   </a:t>
            </a:r>
            <a:r>
              <a:rPr lang="en-US" altLang="ko-KR" sz="2800" dirty="0">
                <a:solidFill>
                  <a:schemeClr val="tx1"/>
                </a:solidFill>
              </a:rPr>
              <a:t>( Break time)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5.  </a:t>
            </a:r>
            <a:r>
              <a:rPr lang="en-US" altLang="ko-KR" sz="2800" dirty="0">
                <a:solidFill>
                  <a:schemeClr val="tx1"/>
                </a:solidFill>
              </a:rPr>
              <a:t>Peer revision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6.  Write up the introduction and conclusion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7</a:t>
            </a:r>
            <a:r>
              <a:rPr lang="en-US" sz="2800" dirty="0" smtClean="0">
                <a:solidFill>
                  <a:schemeClr val="tx1"/>
                </a:solidFill>
              </a:rPr>
              <a:t>.  Self-review and peer revision 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                      ( The End )</a:t>
            </a:r>
          </a:p>
          <a:p>
            <a:pPr marL="457200" indent="-457200"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001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255178"/>
            <a:ext cx="7556313" cy="1116106"/>
          </a:xfrm>
        </p:spPr>
        <p:txBody>
          <a:bodyPr/>
          <a:lstStyle/>
          <a:p>
            <a:r>
              <a:rPr lang="en-US" b="1" dirty="0"/>
              <a:t>Task 1. </a:t>
            </a:r>
            <a:r>
              <a:rPr lang="en-US" b="1" dirty="0" smtClean="0"/>
              <a:t>Scramble the essay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815" y="1135050"/>
            <a:ext cx="9062267" cy="3603206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Each </a:t>
            </a:r>
            <a:r>
              <a:rPr lang="en-US" altLang="ko-KR" sz="3200" dirty="0" smtClean="0">
                <a:solidFill>
                  <a:schemeClr val="tx1"/>
                </a:solidFill>
              </a:rPr>
              <a:t>group gets strips of the essay</a:t>
            </a:r>
          </a:p>
          <a:p>
            <a:r>
              <a:rPr lang="en-US" altLang="ko-KR" sz="3200" dirty="0" smtClean="0">
                <a:solidFill>
                  <a:schemeClr val="tx1"/>
                </a:solidFill>
              </a:rPr>
              <a:t>  Put the strips in the correct order </a:t>
            </a:r>
          </a:p>
          <a:p>
            <a:r>
              <a:rPr lang="en-US" altLang="ko-KR" sz="3200" dirty="0" smtClean="0">
                <a:solidFill>
                  <a:schemeClr val="tx1"/>
                </a:solidFill>
              </a:rPr>
              <a:t>  Paste the strips </a:t>
            </a:r>
            <a:endParaRPr lang="en-US" altLang="ko-KR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  </a:t>
            </a:r>
            <a:r>
              <a:rPr lang="en-US" sz="3200" dirty="0" smtClean="0">
                <a:solidFill>
                  <a:schemeClr val="tx1"/>
                </a:solidFill>
              </a:rPr>
              <a:t>Combine the number of each strip and 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 make a phone call to it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782C418-9E32-4DD6-B0F1-A5D2EBC77E34}"/>
              </a:ext>
            </a:extLst>
          </p:cNvPr>
          <p:cNvSpPr txBox="1">
            <a:spLocks/>
          </p:cNvSpPr>
          <p:nvPr/>
        </p:nvSpPr>
        <p:spPr>
          <a:xfrm>
            <a:off x="956528" y="5153891"/>
            <a:ext cx="7029532" cy="1125002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5400" dirty="0" smtClean="0">
                <a:solidFill>
                  <a:schemeClr val="tx1"/>
                </a:solidFill>
              </a:rPr>
              <a:t> 010 </a:t>
            </a:r>
            <a:r>
              <a:rPr lang="en-US" altLang="ko-KR" sz="5400" dirty="0">
                <a:solidFill>
                  <a:schemeClr val="tx1"/>
                </a:solidFill>
              </a:rPr>
              <a:t>– </a:t>
            </a:r>
            <a:r>
              <a:rPr lang="en-US" altLang="ko-KR" sz="5400" dirty="0" smtClean="0">
                <a:solidFill>
                  <a:schemeClr val="tx1"/>
                </a:solidFill>
              </a:rPr>
              <a:t> ??  – ????? – ? </a:t>
            </a:r>
            <a:endParaRPr lang="en-US" altLang="ko-KR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71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72754" y="215046"/>
            <a:ext cx="7556313" cy="1783783"/>
          </a:xfrm>
        </p:spPr>
        <p:txBody>
          <a:bodyPr/>
          <a:lstStyle/>
          <a:p>
            <a:r>
              <a:rPr lang="en-US" altLang="ko-KR" sz="3200" dirty="0"/>
              <a:t>You are </a:t>
            </a:r>
            <a:r>
              <a:rPr lang="en-US" altLang="ko-KR" sz="3200" dirty="0" smtClean="0"/>
              <a:t>a very popular English linguist. You are about to contribute to a linguistic symposium. </a:t>
            </a:r>
            <a:r>
              <a:rPr lang="en-US" altLang="ko-KR" sz="3200" dirty="0"/>
              <a:t/>
            </a:r>
            <a:br>
              <a:rPr lang="en-US" altLang="ko-KR" sz="3200" dirty="0"/>
            </a:br>
            <a:endParaRPr lang="ko-KR" altLang="en-US" sz="3200" dirty="0"/>
          </a:p>
        </p:txBody>
      </p:sp>
      <p:pic>
        <p:nvPicPr>
          <p:cNvPr id="3" name="Picture 4" descr="woman speaker에 대한 이미지 검색결과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006"/>
          <a:stretch/>
        </p:blipFill>
        <p:spPr bwMode="auto">
          <a:xfrm>
            <a:off x="310657" y="1985102"/>
            <a:ext cx="8611670" cy="46235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41722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255178"/>
            <a:ext cx="7556313" cy="1116106"/>
          </a:xfrm>
        </p:spPr>
        <p:txBody>
          <a:bodyPr/>
          <a:lstStyle/>
          <a:p>
            <a:r>
              <a:rPr lang="en-US" sz="4000" b="1" dirty="0"/>
              <a:t>Task 2. </a:t>
            </a:r>
            <a:r>
              <a:rPr lang="en-US" sz="4000" b="1" dirty="0" smtClean="0"/>
              <a:t>Brainstorming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97" y="1138031"/>
            <a:ext cx="8560093" cy="5525999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Gather information for your </a:t>
            </a:r>
            <a:r>
              <a:rPr lang="en-US" altLang="ko-KR" sz="3200" dirty="0" smtClean="0">
                <a:solidFill>
                  <a:schemeClr val="tx1"/>
                </a:solidFill>
              </a:rPr>
              <a:t>way of learning a language (use your phone)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</a:rPr>
              <a:t>  - Stay abroad / watch dramas or movies / read and listen a lot / make a relationship / study formally </a:t>
            </a:r>
          </a:p>
          <a:p>
            <a:r>
              <a:rPr lang="en-US" altLang="ko-KR" sz="3200" dirty="0" smtClean="0">
                <a:solidFill>
                  <a:schemeClr val="tx1"/>
                </a:solidFill>
              </a:rPr>
              <a:t>  Write down ideas in the worksheet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  </a:t>
            </a:r>
            <a:r>
              <a:rPr lang="en-US" sz="3200" dirty="0">
                <a:solidFill>
                  <a:schemeClr val="tx1"/>
                </a:solidFill>
              </a:rPr>
              <a:t>Find </a:t>
            </a:r>
            <a:r>
              <a:rPr lang="en-US" sz="3200" dirty="0" smtClean="0">
                <a:solidFill>
                  <a:schemeClr val="tx1"/>
                </a:solidFill>
              </a:rPr>
              <a:t>at least 3 </a:t>
            </a:r>
            <a:r>
              <a:rPr lang="en-US" sz="3200" dirty="0">
                <a:solidFill>
                  <a:schemeClr val="tx1"/>
                </a:solidFill>
              </a:rPr>
              <a:t>important features 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    E</a:t>
            </a:r>
            <a:r>
              <a:rPr lang="en-US" sz="3200" dirty="0" smtClean="0">
                <a:solidFill>
                  <a:schemeClr val="tx1"/>
                </a:solidFill>
              </a:rPr>
              <a:t>x) learning principle, </a:t>
            </a:r>
            <a:r>
              <a:rPr lang="en-US" sz="3200" dirty="0">
                <a:solidFill>
                  <a:schemeClr val="tx1"/>
                </a:solidFill>
              </a:rPr>
              <a:t>the whole process</a:t>
            </a:r>
            <a:r>
              <a:rPr lang="en-US" sz="3200" dirty="0" smtClean="0">
                <a:solidFill>
                  <a:schemeClr val="tx1"/>
                </a:solidFill>
              </a:rPr>
              <a:t>,      expected time to be fluent, convenience, …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69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987" y="818880"/>
            <a:ext cx="8901177" cy="55403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3200" dirty="0" smtClean="0">
                <a:solidFill>
                  <a:schemeClr val="tx1"/>
                </a:solidFill>
              </a:rPr>
              <a:t>   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</a:rPr>
              <a:t>  Stay abroad    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(TGIF)</a:t>
            </a:r>
          </a:p>
          <a:p>
            <a:pPr marL="0" indent="0">
              <a:buNone/>
            </a:pPr>
            <a:r>
              <a:rPr lang="en-US" altLang="ko-KR" sz="3200" dirty="0" smtClean="0">
                <a:solidFill>
                  <a:schemeClr val="tx1"/>
                </a:solidFill>
              </a:rPr>
              <a:t>   Watch dramas or</a:t>
            </a:r>
            <a:r>
              <a:rPr lang="ko-KR" altLang="en-US" sz="3200" dirty="0" smtClean="0">
                <a:solidFill>
                  <a:schemeClr val="tx1"/>
                </a:solidFill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</a:rPr>
              <a:t>movies   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(</a:t>
            </a:r>
            <a:r>
              <a:rPr lang="en-US" altLang="ko-KR" sz="3200" b="1" dirty="0" err="1" smtClean="0">
                <a:solidFill>
                  <a:srgbClr val="0070C0"/>
                </a:solidFill>
              </a:rPr>
              <a:t>Rilakkuma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ko-KR" sz="3200" dirty="0" smtClean="0">
                <a:solidFill>
                  <a:schemeClr val="tx1"/>
                </a:solidFill>
              </a:rPr>
              <a:t>   Read and listen a lot    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(</a:t>
            </a:r>
            <a:r>
              <a:rPr lang="en-US" altLang="ko-KR" sz="3200" b="1" dirty="0" err="1" smtClean="0">
                <a:solidFill>
                  <a:srgbClr val="0070C0"/>
                </a:solidFill>
              </a:rPr>
              <a:t>Colajelly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ko-KR" sz="3200" dirty="0" smtClean="0">
                <a:solidFill>
                  <a:schemeClr val="tx1"/>
                </a:solidFill>
              </a:rPr>
              <a:t>   Make </a:t>
            </a:r>
            <a:r>
              <a:rPr lang="en-US" altLang="ko-KR" sz="3200" dirty="0">
                <a:solidFill>
                  <a:schemeClr val="tx1"/>
                </a:solidFill>
              </a:rPr>
              <a:t>a relationship with </a:t>
            </a:r>
            <a:r>
              <a:rPr lang="en-US" altLang="ko-KR" sz="3200" dirty="0" smtClean="0">
                <a:solidFill>
                  <a:schemeClr val="tx1"/>
                </a:solidFill>
              </a:rPr>
              <a:t>foreigners      </a:t>
            </a:r>
          </a:p>
          <a:p>
            <a:pPr marL="0" indent="0">
              <a:buNone/>
            </a:pPr>
            <a:r>
              <a:rPr lang="en-US" altLang="ko-KR" sz="3200" b="1" dirty="0">
                <a:solidFill>
                  <a:schemeClr val="tx1"/>
                </a:solidFill>
              </a:rPr>
              <a:t> 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                                                         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(</a:t>
            </a:r>
            <a:r>
              <a:rPr lang="en-US" altLang="ko-KR" sz="3200" b="1" dirty="0" err="1" smtClean="0">
                <a:solidFill>
                  <a:srgbClr val="0070C0"/>
                </a:solidFill>
              </a:rPr>
              <a:t>JakoKing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) </a:t>
            </a:r>
            <a:endParaRPr lang="en-US" altLang="ko-KR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ko-KR" sz="3200" dirty="0" smtClean="0">
                <a:solidFill>
                  <a:schemeClr val="tx1"/>
                </a:solidFill>
              </a:rPr>
              <a:t>   Formal studying     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(Snow flake)</a:t>
            </a:r>
            <a:endParaRPr lang="en-US" altLang="ko-KR" sz="32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ko-KR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ko-KR" sz="3200" dirty="0">
              <a:solidFill>
                <a:schemeClr val="tx1"/>
              </a:solidFill>
            </a:endParaRP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04418" y="300276"/>
            <a:ext cx="7556313" cy="1116106"/>
          </a:xfrm>
        </p:spPr>
        <p:txBody>
          <a:bodyPr/>
          <a:lstStyle/>
          <a:p>
            <a:r>
              <a:rPr lang="en-US" sz="4400" b="1" dirty="0" smtClean="0"/>
              <a:t>Topics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24148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255178"/>
            <a:ext cx="7556313" cy="1116106"/>
          </a:xfrm>
        </p:spPr>
        <p:txBody>
          <a:bodyPr/>
          <a:lstStyle/>
          <a:p>
            <a:r>
              <a:rPr lang="en-US" sz="4000" b="1" dirty="0"/>
              <a:t>Task </a:t>
            </a:r>
            <a:r>
              <a:rPr lang="en-US" sz="4000" b="1" dirty="0" smtClean="0"/>
              <a:t>3. Plan an outline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52" y="1221161"/>
            <a:ext cx="8560093" cy="5525999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</a:t>
            </a:r>
            <a:r>
              <a:rPr lang="en-US" altLang="ko-KR" sz="3200" dirty="0" smtClean="0">
                <a:solidFill>
                  <a:schemeClr val="tx1"/>
                </a:solidFill>
              </a:rPr>
              <a:t>Each sister chooses one idea and </a:t>
            </a:r>
          </a:p>
          <a:p>
            <a:pPr marL="0" indent="0">
              <a:buNone/>
            </a:pPr>
            <a:r>
              <a:rPr lang="en-US" altLang="ko-KR" sz="3200" dirty="0" smtClean="0">
                <a:solidFill>
                  <a:schemeClr val="tx1"/>
                </a:solidFill>
              </a:rPr>
              <a:t>    makes an outline individually </a:t>
            </a:r>
          </a:p>
          <a:p>
            <a:r>
              <a:rPr lang="en-US" altLang="ko-KR" sz="3200" dirty="0" smtClean="0">
                <a:solidFill>
                  <a:schemeClr val="tx1"/>
                </a:solidFill>
              </a:rPr>
              <a:t>  Make a topic sentence + 2~3 supports 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  The outline should be persuasive 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" name="Picture 2" descr="writing picture에 대한 이미지 검색결과">
            <a:extLst>
              <a:ext uri="{FF2B5EF4-FFF2-40B4-BE49-F238E27FC236}">
                <a16:creationId xmlns:a16="http://schemas.microsoft.com/office/drawing/2014/main" id="{8EB64A8D-04EA-4C89-8443-1E7202AD4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772" y="4417317"/>
            <a:ext cx="3849646" cy="1983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3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255178"/>
            <a:ext cx="7556313" cy="1116106"/>
          </a:xfrm>
        </p:spPr>
        <p:txBody>
          <a:bodyPr/>
          <a:lstStyle/>
          <a:p>
            <a:r>
              <a:rPr lang="en-US" sz="4000" b="1" dirty="0"/>
              <a:t>Task 4</a:t>
            </a:r>
            <a:r>
              <a:rPr lang="en-US" sz="4000" b="1" dirty="0" smtClean="0"/>
              <a:t>. Write up the body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52" y="1335461"/>
            <a:ext cx="8560093" cy="5525999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</a:t>
            </a:r>
            <a:r>
              <a:rPr lang="en-US" altLang="ko-KR" sz="3200" dirty="0" smtClean="0">
                <a:solidFill>
                  <a:schemeClr val="tx1"/>
                </a:solidFill>
              </a:rPr>
              <a:t>Each sister writes up a paragraph  individually </a:t>
            </a:r>
          </a:p>
          <a:p>
            <a:r>
              <a:rPr lang="en-US" altLang="ko-KR" sz="3200" dirty="0" smtClean="0">
                <a:solidFill>
                  <a:schemeClr val="tx1"/>
                </a:solidFill>
              </a:rPr>
              <a:t>  Supporting details should be directly related with the topic sentence. 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</a:rPr>
              <a:t> Paste </a:t>
            </a:r>
            <a:r>
              <a:rPr lang="en-US" altLang="ko-KR" sz="3200" dirty="0">
                <a:solidFill>
                  <a:schemeClr val="tx1"/>
                </a:solidFill>
              </a:rPr>
              <a:t>the body on the essay paper </a:t>
            </a:r>
            <a:endParaRPr lang="en-US" altLang="ko-KR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1030" name="Picture 6" descr="writing picture에 대한 이미지 검색결과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288" y="3860912"/>
            <a:ext cx="2149475" cy="2739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36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2897</TotalTime>
  <Words>478</Words>
  <Application>Microsoft Office PowerPoint</Application>
  <PresentationFormat>화면 슬라이드 쇼(4:3)</PresentationFormat>
  <Paragraphs>97</Paragraphs>
  <Slides>14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0" baseType="lpstr">
      <vt:lpstr>Abadi MT Condensed Extra Bold</vt:lpstr>
      <vt:lpstr>나눔바른고딕</vt:lpstr>
      <vt:lpstr>맑은 고딕</vt:lpstr>
      <vt:lpstr>Rockwell</vt:lpstr>
      <vt:lpstr>Wingdings</vt:lpstr>
      <vt:lpstr>Advantage</vt:lpstr>
      <vt:lpstr>PowerPoint 프레젠테이션</vt:lpstr>
      <vt:lpstr>PowerPoint 프레젠테이션</vt:lpstr>
      <vt:lpstr>Activities for Today</vt:lpstr>
      <vt:lpstr>Task 1. Scramble the essay</vt:lpstr>
      <vt:lpstr>You are a very popular English linguist. You are about to contribute to a linguistic symposium.  </vt:lpstr>
      <vt:lpstr>Task 2. Brainstorming</vt:lpstr>
      <vt:lpstr>Topics</vt:lpstr>
      <vt:lpstr>Task 3. Plan an outline</vt:lpstr>
      <vt:lpstr>Task 4. Write up the body</vt:lpstr>
      <vt:lpstr>PowerPoint 프레젠테이션</vt:lpstr>
      <vt:lpstr>Task 5. Peer revision</vt:lpstr>
      <vt:lpstr>Task 6. Intro and conclusion</vt:lpstr>
      <vt:lpstr>Task 7. Peer revision</vt:lpstr>
      <vt:lpstr>Thank you very much         You did an excellent job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Expository Writing</dc:title>
  <dc:creator>Hyunjoo Jeun</dc:creator>
  <cp:lastModifiedBy>Junie</cp:lastModifiedBy>
  <cp:revision>240</cp:revision>
  <dcterms:created xsi:type="dcterms:W3CDTF">2017-09-25T10:11:01Z</dcterms:created>
  <dcterms:modified xsi:type="dcterms:W3CDTF">2017-12-07T05:53:12Z</dcterms:modified>
</cp:coreProperties>
</file>